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67" r:id="rId6"/>
    <p:sldId id="268" r:id="rId7"/>
    <p:sldId id="278" r:id="rId8"/>
    <p:sldId id="269" r:id="rId9"/>
    <p:sldId id="275" r:id="rId10"/>
    <p:sldId id="270" r:id="rId11"/>
    <p:sldId id="276" r:id="rId12"/>
    <p:sldId id="271" r:id="rId13"/>
    <p:sldId id="277" r:id="rId14"/>
    <p:sldId id="272" r:id="rId15"/>
    <p:sldId id="279" r:id="rId16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2024. 10. 03.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2024. 10. 03.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2024. 10. 03.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09" y="4304083"/>
            <a:ext cx="5268177" cy="1442050"/>
          </a:xfrm>
        </p:spPr>
        <p:txBody>
          <a:bodyPr rtlCol="0">
            <a:normAutofit fontScale="90000"/>
          </a:bodyPr>
          <a:lstStyle/>
          <a:p>
            <a:pPr algn="l"/>
            <a:r>
              <a:rPr lang="hu-HU" sz="2700" b="1" i="1" dirty="0">
                <a:solidFill>
                  <a:srgbClr val="FFFFFF"/>
                </a:solidFill>
              </a:rPr>
              <a:t>Hálózati infrastruktúra tervezése és kivitelezése egy iskolai környezetben</a:t>
            </a:r>
            <a:br>
              <a:rPr lang="hu-HU" sz="3600" dirty="0">
                <a:solidFill>
                  <a:srgbClr val="FFFFFF"/>
                </a:solidFill>
              </a:rPr>
            </a:b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hu-HU" sz="1800" dirty="0">
                <a:solidFill>
                  <a:srgbClr val="FFFFFF"/>
                </a:solidFill>
              </a:rPr>
              <a:t>Albók Eszter, </a:t>
            </a:r>
            <a:r>
              <a:rPr lang="hu-HU" sz="1800" dirty="0" err="1">
                <a:solidFill>
                  <a:srgbClr val="FFFFFF"/>
                </a:solidFill>
              </a:rPr>
              <a:t>Oleszka</a:t>
            </a:r>
            <a:r>
              <a:rPr lang="hu-HU" sz="1800" dirty="0">
                <a:solidFill>
                  <a:srgbClr val="FFFFFF"/>
                </a:solidFill>
              </a:rPr>
              <a:t> Attila, Simon Viktor  12.c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0A8CE4-68A5-4DA3-8402-C627A6DD0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31F803-940A-4EF1-B4BB-D4B7CFD46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u-HU" dirty="0"/>
              <a:t>Router és </a:t>
            </a:r>
            <a:r>
              <a:rPr lang="hu-HU" dirty="0" err="1"/>
              <a:t>switch</a:t>
            </a:r>
            <a:r>
              <a:rPr lang="hu-HU" dirty="0"/>
              <a:t> konfigurálása: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A routert úgy konfiguráltuk, hogy külön alhálózatokat kezeljen a diákok, tanárok és vendégek számára.</a:t>
            </a:r>
          </a:p>
          <a:p>
            <a:r>
              <a:rPr lang="hu-HU" dirty="0"/>
              <a:t>A VLAN-ok létrehozása a </a:t>
            </a:r>
            <a:r>
              <a:rPr lang="hu-HU" dirty="0" err="1"/>
              <a:t>switchen</a:t>
            </a:r>
            <a:r>
              <a:rPr lang="hu-HU" dirty="0"/>
              <a:t> biztosítja, hogy a különböző hálózatok ne férjenek hozzá egymás forgalmához.</a:t>
            </a:r>
          </a:p>
          <a:p>
            <a:r>
              <a:rPr lang="hu-HU" dirty="0" err="1"/>
              <a:t>Wi</a:t>
            </a:r>
            <a:r>
              <a:rPr lang="hu-HU" dirty="0"/>
              <a:t>-Fi hálózat beállítása: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A </a:t>
            </a:r>
            <a:r>
              <a:rPr lang="hu-HU" dirty="0" err="1"/>
              <a:t>Ubiquiti</a:t>
            </a:r>
            <a:r>
              <a:rPr lang="hu-HU" dirty="0"/>
              <a:t> </a:t>
            </a:r>
            <a:r>
              <a:rPr lang="hu-HU" dirty="0" err="1"/>
              <a:t>UniFi</a:t>
            </a:r>
            <a:r>
              <a:rPr lang="hu-HU" dirty="0"/>
              <a:t> U6+ minden teremben megfelelő lefedettséget biztosítanak.</a:t>
            </a:r>
            <a:br>
              <a:rPr lang="hu-HU" dirty="0"/>
            </a:br>
            <a:r>
              <a:rPr lang="hu-HU" dirty="0"/>
              <a:t>Külön SSID van a diákoknak és a tanároknak, valamint egy külön vendég </a:t>
            </a:r>
            <a:r>
              <a:rPr lang="hu-HU" dirty="0" err="1"/>
              <a:t>Wi</a:t>
            </a:r>
            <a:r>
              <a:rPr lang="hu-HU" dirty="0"/>
              <a:t>-Fi hálózat.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75319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12AAA2-CA71-40D9-8C36-A666C63CE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 és konklúzió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347EBA5-A554-4CF5-BC5A-167120A36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Egy jól működő, egyszerűen felügyelhető hálózatot hoznánk létre az iskola összes tagjának és új dolgokkal gazdagodna az iskola.</a:t>
            </a:r>
          </a:p>
          <a:p>
            <a:r>
              <a:rPr lang="hu-HU" dirty="0"/>
              <a:t>Modernizált iskola lenne az új interaktív táblákkal, számítógépekkel és nyomtatókkal de főleg a szerverszoba lenne leginkább felújítva ami csak jót tesz az iskolának.</a:t>
            </a:r>
          </a:p>
          <a:p>
            <a:r>
              <a:rPr lang="hu-HU" dirty="0"/>
              <a:t>Az álltalunk kiválasztott dolgokkal pénzügyileg jobban jönnének ki és </a:t>
            </a:r>
            <a:r>
              <a:rPr lang="hu-HU" dirty="0" err="1"/>
              <a:t>megbizhatóan</a:t>
            </a:r>
            <a:r>
              <a:rPr lang="hu-HU" dirty="0"/>
              <a:t> kiválasztott dolgok nem mennének tönkre mint egy elhamarkodott döntésnél választott termék.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3550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FBCD7C8-E04F-40F2-B7ED-2FDE7D09D9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Köszönjük hogy </a:t>
            </a:r>
            <a:r>
              <a:rPr lang="hu-HU" dirty="0" err="1"/>
              <a:t>végignézte</a:t>
            </a:r>
            <a:r>
              <a:rPr lang="hu-HU" dirty="0"/>
              <a:t>!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0493FC2-7F26-42F8-8538-45954F4A7F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262420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E38CAF-1123-46CC-A41C-B3FC23B3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A projekt célja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67DAA9-B02F-40E9-9EB4-FF0B79CE5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hu-HU" dirty="0"/>
              <a:t>A feladatunk egy iskolai hálózati infrastruktúra megtervezése, telepítése és menedzselése egy jól működő, biztonságos és könnyen kezelhető hálózatot hozzunk létre, amely több felhasználót és különféle eszközöket is kiszolgál.</a:t>
            </a:r>
          </a:p>
          <a:p>
            <a:endParaRPr lang="hu-HU" dirty="0"/>
          </a:p>
          <a:p>
            <a:r>
              <a:rPr lang="hu-HU" dirty="0"/>
              <a:t>Az iskola egy épületből áll, ahol összesen 180 diák és 28 tanár használja a hálózatot. Az igények szerint minden tanteremben elérhető </a:t>
            </a:r>
            <a:r>
              <a:rPr lang="hu-HU" dirty="0" err="1"/>
              <a:t>Wi</a:t>
            </a:r>
            <a:r>
              <a:rPr lang="hu-HU" dirty="0"/>
              <a:t>-Fi kapcsolat szükséges, valamint több közös használatú eszközt (pl. nyomtató, okostábla) kell integrálni a hálózatba.</a:t>
            </a:r>
          </a:p>
          <a:p>
            <a:endParaRPr lang="hu-HU" dirty="0"/>
          </a:p>
          <a:p>
            <a:r>
              <a:rPr lang="hu-HU" dirty="0"/>
              <a:t>A hálózati infrastruktúrák megértése és tervezési elvek alkalmazása.</a:t>
            </a:r>
            <a:br>
              <a:rPr lang="hu-HU" dirty="0"/>
            </a:br>
            <a:endParaRPr lang="hu-HU" dirty="0"/>
          </a:p>
          <a:p>
            <a:pPr marL="0" indent="0">
              <a:buNone/>
            </a:pPr>
            <a:br>
              <a:rPr lang="hu-HU" dirty="0"/>
            </a:br>
            <a:br>
              <a:rPr lang="hu-HU" dirty="0"/>
            </a:b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26195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C53AF8-A3D5-44C7-9813-C172548B3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Hálózati terv és topológia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BC5EFE-E908-4167-AD1F-FF4A12378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hu-HU" dirty="0"/>
              <a:t>Minden terembe kell egy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</a:t>
            </a:r>
            <a:r>
              <a:rPr lang="hu-HU" dirty="0"/>
              <a:t>, hogy a megfelelő internet elérhetőséget biztosítsuk</a:t>
            </a:r>
          </a:p>
          <a:p>
            <a:r>
              <a:rPr lang="hu-HU" dirty="0"/>
              <a:t>3 hálózat kell, hogy a diákok, tanárok és vendégek külön hálózathoz tudjanak csatlakozni </a:t>
            </a:r>
          </a:p>
          <a:p>
            <a:r>
              <a:rPr lang="hu-HU" dirty="0"/>
              <a:t>7 terembe interaktív tábla is kerül, amin hatékonyabban tudnának tanulni a diákok.</a:t>
            </a:r>
          </a:p>
          <a:p>
            <a:r>
              <a:rPr lang="hu-HU" dirty="0">
                <a:solidFill>
                  <a:schemeClr val="tx1"/>
                </a:solidFill>
              </a:rPr>
              <a:t>A 2 tanári szobába kerül 2-2 nyomtató és 1 kerül az igazgatói szobába, amik wifisek, hogy könnyebb legyen a nyomtatás</a:t>
            </a:r>
          </a:p>
          <a:p>
            <a:r>
              <a:rPr lang="hu-HU" dirty="0">
                <a:solidFill>
                  <a:srgbClr val="FF0000"/>
                </a:solidFill>
              </a:rPr>
              <a:t>A </a:t>
            </a:r>
            <a:r>
              <a:rPr lang="hu-HU" dirty="0" err="1">
                <a:solidFill>
                  <a:srgbClr val="FF0000"/>
                </a:solidFill>
              </a:rPr>
              <a:t>tantermekközötti</a:t>
            </a:r>
            <a:r>
              <a:rPr lang="hu-HU" dirty="0">
                <a:solidFill>
                  <a:srgbClr val="FF0000"/>
                </a:solidFill>
              </a:rPr>
              <a:t> kapcsolatot optikai kábel biztosítja, mivel nagy sávszélességre van szükség.(amilyen kábelt használunk arra át kell </a:t>
            </a:r>
            <a:r>
              <a:rPr lang="hu-HU" dirty="0" err="1">
                <a:solidFill>
                  <a:srgbClr val="FF0000"/>
                </a:solidFill>
              </a:rPr>
              <a:t>irni</a:t>
            </a:r>
            <a:r>
              <a:rPr lang="hu-HU" dirty="0">
                <a:solidFill>
                  <a:srgbClr val="FF0000"/>
                </a:solidFill>
              </a:rPr>
              <a:t>)</a:t>
            </a:r>
          </a:p>
          <a:p>
            <a:r>
              <a:rPr lang="hu-HU" dirty="0"/>
              <a:t>A szerverszobában egy szervergépet alakítunk ki amiből az összes terembe, tanári szobába és az igazgatóiba kábelt vezetünk el amire az </a:t>
            </a:r>
            <a:r>
              <a:rPr lang="hu-HU" dirty="0" err="1"/>
              <a:t>accespointokat</a:t>
            </a:r>
            <a:r>
              <a:rPr lang="hu-HU" dirty="0"/>
              <a:t> fogjuk telepíteni. Három hálózatot hozzunk létre, hogy a diákok, tanárok és vendégek külön hálózathoz tudjanak csatlakozni.</a:t>
            </a:r>
          </a:p>
          <a:p>
            <a:endParaRPr lang="hu-HU" dirty="0">
              <a:solidFill>
                <a:srgbClr val="FF0000"/>
              </a:solidFill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29191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37491" y="374648"/>
            <a:ext cx="9601200" cy="1485900"/>
          </a:xfrm>
        </p:spPr>
        <p:txBody>
          <a:bodyPr/>
          <a:lstStyle/>
          <a:p>
            <a:r>
              <a:rPr lang="hu-HU" dirty="0"/>
              <a:t>Hálózati topológia: FA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937491" y="1413164"/>
            <a:ext cx="9601200" cy="4334164"/>
          </a:xfrm>
        </p:spPr>
        <p:txBody>
          <a:bodyPr/>
          <a:lstStyle/>
          <a:p>
            <a:r>
              <a:rPr lang="hu-HU" dirty="0"/>
              <a:t>Azért ezt a topológiát választottuk mert a szerverszoba és a tantermek ezt az elhelyezkedést indokolják</a:t>
            </a:r>
          </a:p>
          <a:p>
            <a:r>
              <a:rPr lang="hu-HU" dirty="0"/>
              <a:t>A szerverszoba az épület központi részén </a:t>
            </a:r>
            <a:r>
              <a:rPr lang="hu-HU" dirty="0" err="1"/>
              <a:t>helyeszkedik</a:t>
            </a:r>
            <a:r>
              <a:rPr lang="hu-HU" dirty="0"/>
              <a:t> el, a </a:t>
            </a:r>
            <a:r>
              <a:rPr lang="hu-HU" dirty="0" err="1"/>
              <a:t>tentermek</a:t>
            </a:r>
            <a:r>
              <a:rPr lang="hu-HU" dirty="0"/>
              <a:t> innen nézve mindkét irányba közel azonos mennyiségben találhatóak</a:t>
            </a: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1" y="3009490"/>
            <a:ext cx="11014364" cy="377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747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D97E6F-8FC3-4BBD-88D6-CF6701FC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1BBA341-54BD-4496-A49C-5E6EE07D5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hu-HU" dirty="0"/>
              <a:t>Eszközök:</a:t>
            </a:r>
            <a:br>
              <a:rPr lang="hu-HU" dirty="0"/>
            </a:br>
            <a:r>
              <a:rPr lang="hu-HU" dirty="0"/>
              <a:t>Router:</a:t>
            </a:r>
          </a:p>
          <a:p>
            <a:r>
              <a:rPr lang="hu-HU" dirty="0"/>
              <a:t> A MIKROTIK Router </a:t>
            </a:r>
            <a:r>
              <a:rPr lang="hu-HU" dirty="0" err="1"/>
              <a:t>RouterBOARD</a:t>
            </a:r>
            <a:r>
              <a:rPr lang="hu-HU" dirty="0"/>
              <a:t> router biztosítja az internetkapcsolatot és az alhálózatok közötti forgalomirányítást.</a:t>
            </a:r>
          </a:p>
          <a:p>
            <a:r>
              <a:rPr lang="hu-HU" dirty="0" err="1"/>
              <a:t>Switch</a:t>
            </a:r>
            <a:r>
              <a:rPr lang="hu-HU" dirty="0"/>
              <a:t>: A TP-Link TL-SG3428 a fő kapcsolódási pont az eszközök és az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pointok</a:t>
            </a:r>
            <a:r>
              <a:rPr lang="hu-HU" dirty="0"/>
              <a:t>         között.</a:t>
            </a:r>
          </a:p>
          <a:p>
            <a:r>
              <a:rPr lang="hu-HU" dirty="0"/>
              <a:t>Access </a:t>
            </a:r>
            <a:r>
              <a:rPr lang="hu-HU" dirty="0" err="1"/>
              <a:t>Pointok</a:t>
            </a:r>
            <a:r>
              <a:rPr lang="hu-HU" dirty="0"/>
              <a:t>: A </a:t>
            </a:r>
            <a:r>
              <a:rPr lang="hu-HU" dirty="0" err="1"/>
              <a:t>Ubiquiti</a:t>
            </a:r>
            <a:r>
              <a:rPr lang="hu-HU" dirty="0"/>
              <a:t> </a:t>
            </a:r>
            <a:r>
              <a:rPr lang="hu-HU" dirty="0" err="1"/>
              <a:t>UniFi</a:t>
            </a:r>
            <a:r>
              <a:rPr lang="hu-HU" dirty="0"/>
              <a:t> U6+ felelősek a vezeték nélküli lefedettségért minden épületben.</a:t>
            </a:r>
            <a:br>
              <a:rPr lang="hu-HU" dirty="0"/>
            </a:br>
            <a:br>
              <a:rPr lang="hu-HU" dirty="0"/>
            </a:br>
            <a:r>
              <a:rPr lang="hu-HU" dirty="0">
                <a:solidFill>
                  <a:srgbClr val="FF0000"/>
                </a:solidFill>
              </a:rPr>
              <a:t>Tűzfal: A </a:t>
            </a:r>
            <a:r>
              <a:rPr lang="hu-HU" dirty="0" err="1">
                <a:solidFill>
                  <a:srgbClr val="FF0000"/>
                </a:solidFill>
              </a:rPr>
              <a:t>router</a:t>
            </a:r>
            <a:r>
              <a:rPr lang="hu-HU" dirty="0">
                <a:solidFill>
                  <a:srgbClr val="FF0000"/>
                </a:solidFill>
              </a:rPr>
              <a:t> beépített tűzfal funkcióját használjuk, hogy biztosítsuk az iskolai hálózat védelmét külső támadásokkal szemben.(ez lehet a biztosági </a:t>
            </a:r>
            <a:r>
              <a:rPr lang="hu-HU" dirty="0" err="1">
                <a:solidFill>
                  <a:srgbClr val="FF0000"/>
                </a:solidFill>
              </a:rPr>
              <a:t>beallitáshoz</a:t>
            </a:r>
            <a:r>
              <a:rPr lang="hu-HU" dirty="0">
                <a:solidFill>
                  <a:srgbClr val="FF0000"/>
                </a:solidFill>
              </a:rPr>
              <a:t> kéne?!)</a:t>
            </a:r>
          </a:p>
          <a:p>
            <a:r>
              <a:rPr lang="hu-HU" dirty="0">
                <a:solidFill>
                  <a:srgbClr val="FF0000"/>
                </a:solidFill>
              </a:rPr>
              <a:t>Meg megfelelő </a:t>
            </a:r>
            <a:r>
              <a:rPr lang="hu-HU" dirty="0" err="1">
                <a:solidFill>
                  <a:srgbClr val="FF0000"/>
                </a:solidFill>
              </a:rPr>
              <a:t>router</a:t>
            </a:r>
            <a:r>
              <a:rPr lang="hu-HU" dirty="0">
                <a:solidFill>
                  <a:srgbClr val="FF0000"/>
                </a:solidFill>
              </a:rPr>
              <a:t> és </a:t>
            </a:r>
            <a:r>
              <a:rPr lang="hu-HU" dirty="0" err="1">
                <a:solidFill>
                  <a:srgbClr val="FF0000"/>
                </a:solidFill>
              </a:rPr>
              <a:t>switch</a:t>
            </a:r>
            <a:r>
              <a:rPr lang="hu-HU" dirty="0">
                <a:solidFill>
                  <a:srgbClr val="FF0000"/>
                </a:solidFill>
              </a:rPr>
              <a:t> neveket kell </a:t>
            </a:r>
            <a:r>
              <a:rPr lang="hu-HU" dirty="0" err="1">
                <a:solidFill>
                  <a:srgbClr val="FF0000"/>
                </a:solidFill>
              </a:rPr>
              <a:t>beirni</a:t>
            </a:r>
            <a:r>
              <a:rPr lang="hu-HU" dirty="0">
                <a:solidFill>
                  <a:srgbClr val="FF0000"/>
                </a:solidFill>
              </a:rPr>
              <a:t> </a:t>
            </a:r>
            <a:r>
              <a:rPr lang="hu-HU" dirty="0" err="1">
                <a:solidFill>
                  <a:srgbClr val="FF0000"/>
                </a:solidFill>
              </a:rPr>
              <a:t>maiket</a:t>
            </a:r>
            <a:r>
              <a:rPr lang="hu-HU" dirty="0">
                <a:solidFill>
                  <a:srgbClr val="FF0000"/>
                </a:solidFill>
              </a:rPr>
              <a:t> használtunk!!!</a:t>
            </a:r>
          </a:p>
        </p:txBody>
      </p:sp>
    </p:spTree>
    <p:extLst>
      <p:ext uri="{BB962C8B-B14F-4D97-AF65-F5344CB8AC3E}">
        <p14:creationId xmlns:p14="http://schemas.microsoft.com/office/powerpoint/2010/main" val="2728030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37EFED-534E-4719-8CC7-40DDD90FE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3906181-83C2-4889-B0AE-82C7A5825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u-HU" dirty="0"/>
              <a:t>Szoftverek:</a:t>
            </a:r>
            <a:br>
              <a:rPr lang="hu-HU" dirty="0"/>
            </a:br>
            <a:br>
              <a:rPr lang="hu-HU" dirty="0"/>
            </a:br>
            <a:r>
              <a:rPr lang="hu-HU" dirty="0"/>
              <a:t>DHCP szerver: Automatikus IP-címek kiosztása a diákok és tanárok számára.</a:t>
            </a:r>
            <a:br>
              <a:rPr lang="hu-HU" dirty="0"/>
            </a:br>
            <a:r>
              <a:rPr lang="hu-HU" dirty="0"/>
              <a:t>DNS szerver: A belső hálózaton használt eszközök könnyebb azonosítása.</a:t>
            </a:r>
            <a:br>
              <a:rPr lang="hu-HU" dirty="0"/>
            </a:br>
            <a:r>
              <a:rPr lang="hu-HU" dirty="0"/>
              <a:t>VPN: A tanárok számára távoli hozzáférés biztosítása az iskolai hálózathoz.</a:t>
            </a:r>
            <a:endParaRPr lang="hu-HU" dirty="0">
              <a:solidFill>
                <a:srgbClr val="FF0000"/>
              </a:solidFill>
            </a:endParaRPr>
          </a:p>
          <a:p>
            <a:r>
              <a:rPr lang="hu-HU" dirty="0"/>
              <a:t>DHCP szerver: Beállítjuk, hogy automatikus IP-címeket osszon ki  a diákok és tanárok számára.</a:t>
            </a:r>
          </a:p>
          <a:p>
            <a:r>
              <a:rPr lang="hu-HU" dirty="0"/>
              <a:t>DNS szerver: A belső hálózaton használjuk, hogy az eszközöket könnyebb azonosítsuk.</a:t>
            </a:r>
          </a:p>
          <a:p>
            <a:r>
              <a:rPr lang="hu-HU" dirty="0"/>
              <a:t>VPN: A tanárok számára állítsuk be, hogy </a:t>
            </a:r>
            <a:r>
              <a:rPr lang="hu-HU" dirty="0" err="1"/>
              <a:t>távolrol</a:t>
            </a:r>
            <a:r>
              <a:rPr lang="hu-HU" dirty="0"/>
              <a:t> is hozzáférjenek az iskolai hálózathoz.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04465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27E655-2888-42AB-BDAA-5DDD2666B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hu-HU" dirty="0"/>
              <a:t>Biztonsági beállítások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399F9B-6AD0-47CE-A2B4-67AEB997F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tűzfalon beállítottunk szűrőszabályokat, amelyek megakadályozzák a diákok és a vendégek hozzáférését a tanári,</a:t>
            </a:r>
            <a:r>
              <a:rPr lang="hu-HU" dirty="0">
                <a:solidFill>
                  <a:schemeClr val="tx1"/>
                </a:solidFill>
              </a:rPr>
              <a:t> és az </a:t>
            </a:r>
            <a:r>
              <a:rPr lang="hu-HU" dirty="0"/>
              <a:t>adminisztrációs szerverek hálózathoz. De a tanárok hozzá férnek a diákok hálózatához de a vendégekéhez nem.</a:t>
            </a:r>
          </a:p>
          <a:p>
            <a:r>
              <a:rPr lang="hu-HU" dirty="0"/>
              <a:t>WPA2-Enterprise titkosítást használunk a </a:t>
            </a:r>
            <a:r>
              <a:rPr lang="hu-HU" dirty="0" err="1"/>
              <a:t>Wi</a:t>
            </a:r>
            <a:r>
              <a:rPr lang="hu-HU" dirty="0"/>
              <a:t>-Fi hálózaton, amelyhez a diákok, tanárok és a vendégek saját csatlakozási hitelesítést kapnak.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57204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207C02-88CD-4F04-85C4-45618187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Biztonsági beállítások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A9E21A-82CB-42CB-AD37-B7CC676FF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3423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D5C4A2-2991-4B7B-8671-8D1AA011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248F60-EACD-4495-996D-ECEB72BA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r>
              <a:rPr lang="hu-HU" dirty="0"/>
              <a:t>Router és </a:t>
            </a:r>
            <a:r>
              <a:rPr lang="hu-HU" dirty="0" err="1"/>
              <a:t>switch</a:t>
            </a:r>
            <a:r>
              <a:rPr lang="hu-HU" dirty="0"/>
              <a:t> telepítése: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A routert és </a:t>
            </a:r>
            <a:r>
              <a:rPr lang="hu-HU" dirty="0" err="1"/>
              <a:t>switchet</a:t>
            </a:r>
            <a:r>
              <a:rPr lang="hu-HU" dirty="0"/>
              <a:t> a szerverszobában egy </a:t>
            </a:r>
            <a:r>
              <a:rPr lang="hu-HU" dirty="0" err="1"/>
              <a:t>rack</a:t>
            </a:r>
            <a:r>
              <a:rPr lang="hu-HU" dirty="0"/>
              <a:t> szekrénybe szereljük be és rendezzük el a kábeleket amiket majd minden terembe befogunk húzni.</a:t>
            </a:r>
          </a:p>
          <a:p>
            <a:r>
              <a:rPr lang="hu-HU" dirty="0" err="1"/>
              <a:t>Accespointok</a:t>
            </a:r>
            <a:r>
              <a:rPr lang="hu-HU" dirty="0"/>
              <a:t> telepítése: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A </a:t>
            </a:r>
            <a:r>
              <a:rPr lang="hu-HU" dirty="0" err="1"/>
              <a:t>Ubiquiti</a:t>
            </a:r>
            <a:r>
              <a:rPr lang="hu-HU" dirty="0"/>
              <a:t> </a:t>
            </a:r>
            <a:r>
              <a:rPr lang="hu-HU" dirty="0" err="1"/>
              <a:t>UniFi</a:t>
            </a:r>
            <a:r>
              <a:rPr lang="hu-HU" dirty="0"/>
              <a:t> U6+ minden teremben a fal tetején középre helyezzük fel, és </a:t>
            </a:r>
            <a:r>
              <a:rPr lang="hu-HU" dirty="0" err="1"/>
              <a:t>kössük</a:t>
            </a:r>
            <a:r>
              <a:rPr lang="hu-HU" dirty="0"/>
              <a:t> bele a kábelt. Azért kell középre tenni, hogy egységesen legyen távol </a:t>
            </a:r>
            <a:r>
              <a:rPr lang="hu-HU" dirty="0" err="1"/>
              <a:t>egymástol</a:t>
            </a:r>
            <a:r>
              <a:rPr lang="hu-HU" dirty="0"/>
              <a:t> nehogy össze zavarják egymást.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51919113"/>
      </p:ext>
    </p:extLst>
  </p:cSld>
  <p:clrMapOvr>
    <a:masterClrMapping/>
  </p:clrMapOvr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742</Words>
  <Application>Microsoft Office PowerPoint</Application>
  <PresentationFormat>Szélesvásznú</PresentationFormat>
  <Paragraphs>55</Paragraphs>
  <Slides>12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5" baseType="lpstr">
      <vt:lpstr>Calibri</vt:lpstr>
      <vt:lpstr>Franklin Gothic Book</vt:lpstr>
      <vt:lpstr>Körülvágás</vt:lpstr>
      <vt:lpstr>Hálózati infrastruktúra tervezése és kivitelezése egy iskolai környezetben </vt:lpstr>
      <vt:lpstr>A projekt célja</vt:lpstr>
      <vt:lpstr>Hálózati terv és topológia</vt:lpstr>
      <vt:lpstr>Hálózati topológia: FA</vt:lpstr>
      <vt:lpstr>Eszközök és szoftverek</vt:lpstr>
      <vt:lpstr>Eszközök és szoftverek</vt:lpstr>
      <vt:lpstr>Biztonsági beállítások</vt:lpstr>
      <vt:lpstr>Biztonsági beállítások</vt:lpstr>
      <vt:lpstr>Telepítés és konfigurálás</vt:lpstr>
      <vt:lpstr>Telepítés és konfiguráció</vt:lpstr>
      <vt:lpstr>Összegzés és konklúzió</vt:lpstr>
      <vt:lpstr>Köszönjük hogy végignézte!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2024-09-12T05:33:09Z</dcterms:created>
  <dcterms:modified xsi:type="dcterms:W3CDTF">2024-10-03T06:26:03Z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